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DBED"/>
    <a:srgbClr val="FAFCB2"/>
    <a:srgbClr val="FFD9F2"/>
    <a:srgbClr val="E6CFE7"/>
    <a:srgbClr val="DAF0D8"/>
    <a:srgbClr val="C3FDCE"/>
    <a:srgbClr val="F6FCA6"/>
    <a:srgbClr val="DAEFC3"/>
    <a:srgbClr val="FFE5F6"/>
    <a:srgbClr val="FEE3D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64D49-65A9-4351-9BD9-5F29D45475EB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182D8-623D-46D4-B10B-0438D90D8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latin typeface="Monotype Corsiva" pitchFamily="66" charset="0"/>
              </a:rPr>
              <a:t>О правах </a:t>
            </a:r>
            <a:r>
              <a:rPr lang="ru-RU" sz="3000" b="1" dirty="0" smtClean="0">
                <a:latin typeface="Monotype Corsiva" pitchFamily="66" charset="0"/>
              </a:rPr>
              <a:t> ребенка </a:t>
            </a:r>
            <a:r>
              <a:rPr lang="ru-RU" sz="3000" b="1" dirty="0">
                <a:latin typeface="Monotype Corsiva" pitchFamily="66" charset="0"/>
              </a:rPr>
              <a:t>на отдых </a:t>
            </a:r>
            <a:r>
              <a:rPr lang="ru-RU" sz="3000" b="1" dirty="0" smtClean="0">
                <a:latin typeface="Monotype Corsiva" pitchFamily="66" charset="0"/>
              </a:rPr>
              <a:t>и </a:t>
            </a:r>
            <a:r>
              <a:rPr lang="ru-RU" sz="3000" b="1" dirty="0">
                <a:latin typeface="Monotype Corsiva" pitchFamily="66" charset="0"/>
              </a:rPr>
              <a:t>оздоровление</a:t>
            </a:r>
            <a:endParaRPr lang="ru-RU" sz="3000" dirty="0">
              <a:latin typeface="Monotype Corsiva" pitchFamily="66" charset="0"/>
            </a:endParaRPr>
          </a:p>
          <a:p>
            <a:pPr algn="ctr"/>
            <a:endParaRPr lang="ru-RU" dirty="0" smtClean="0">
              <a:latin typeface="Monotype Corsiva" pitchFamily="66" charset="0"/>
            </a:endParaRPr>
          </a:p>
          <a:p>
            <a:pPr algn="ctr"/>
            <a:r>
              <a:rPr lang="ru-RU" sz="2000" dirty="0" smtClean="0">
                <a:solidFill>
                  <a:srgbClr val="3722D0"/>
                </a:solidFill>
                <a:latin typeface="Monotype Corsiva" pitchFamily="66" charset="0"/>
              </a:rPr>
              <a:t>Закон </a:t>
            </a:r>
            <a:r>
              <a:rPr lang="ru-RU" sz="2000" dirty="0">
                <a:solidFill>
                  <a:srgbClr val="3722D0"/>
                </a:solidFill>
                <a:latin typeface="Monotype Corsiva" pitchFamily="66" charset="0"/>
              </a:rPr>
              <a:t>Свердловской области «Об организации и обеспечении отдыха и оздоровления детей в Свердловской области» № 38 - ОЗ от 15 июня 2011 года.</a:t>
            </a:r>
          </a:p>
          <a:p>
            <a:pPr algn="ctr"/>
            <a:r>
              <a:rPr lang="ru-RU" dirty="0">
                <a:latin typeface="Monotype Corsiva" pitchFamily="66" charset="0"/>
              </a:rPr>
              <a:t> </a:t>
            </a:r>
          </a:p>
          <a:p>
            <a:pPr algn="ctr"/>
            <a:r>
              <a:rPr lang="ru-RU" sz="2000" b="1" dirty="0">
                <a:latin typeface="Monotype Corsiva" pitchFamily="66" charset="0"/>
              </a:rPr>
              <a:t>Екатеринбург¸ 2014 год.</a:t>
            </a:r>
            <a:endParaRPr lang="ru-RU" sz="2000" dirty="0">
              <a:latin typeface="Monotype Corsiva" pitchFamily="66" charset="0"/>
            </a:endParaRPr>
          </a:p>
        </p:txBody>
      </p:sp>
      <p:pic>
        <p:nvPicPr>
          <p:cNvPr id="5" name="Рисунок 4" descr="2fbfaf9e99bb0ba17d93507752fc82b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3501008"/>
            <a:ext cx="4176464" cy="2444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67544" y="4221088"/>
            <a:ext cx="3960440" cy="2376264"/>
          </a:xfrm>
          <a:prstGeom prst="roundRect">
            <a:avLst/>
          </a:prstGeom>
          <a:solidFill>
            <a:srgbClr val="FAD6E0">
              <a:alpha val="30000"/>
            </a:srgbClr>
          </a:solidFill>
          <a:ln w="28575" cmpd="thickThin">
            <a:solidFill>
              <a:schemeClr val="accent2">
                <a:lumMod val="20000"/>
                <a:lumOff val="8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Организация и обеспечение отдыха и оздоровления детей в Свердловской области основываются на следующих основных принципах: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1) законности;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2) доступности отдыха и оздоровления детей в течение всего календарного года;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3) приоритета интересов ребенка;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4) приоритета профилактических мер, направленных на сохранение и укрепление здоровья детей;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5) государственной поддержки организаций отдыха и оздоровления детей.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1520" y="1700808"/>
            <a:ext cx="4464496" cy="2232248"/>
          </a:xfrm>
          <a:prstGeom prst="roundRect">
            <a:avLst/>
          </a:prstGeom>
          <a:solidFill>
            <a:srgbClr val="FAFCB2">
              <a:alpha val="30000"/>
            </a:srgb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u="sng" dirty="0" smtClean="0">
                <a:solidFill>
                  <a:schemeClr val="tx1"/>
                </a:solidFill>
                <a:latin typeface="Sylfaen" pitchFamily="18" charset="0"/>
                <a:cs typeface="Estrangelo Edessa" pitchFamily="66"/>
              </a:rPr>
              <a:t>Отдых и оздоровление детей</a:t>
            </a:r>
            <a:r>
              <a:rPr lang="ru-RU" sz="1400" dirty="0" smtClean="0">
                <a:solidFill>
                  <a:schemeClr val="tx1"/>
                </a:solidFill>
                <a:latin typeface="Sylfaen" pitchFamily="18" charset="0"/>
                <a:cs typeface="Estrangelo Edessa" pitchFamily="66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Sylfaen" pitchFamily="18" charset="0"/>
                <a:cs typeface="Estrangelo Edessa" pitchFamily="66"/>
              </a:rPr>
              <a:t>- совокупность мероприятий, обеспечивающих развитие творческого потенциала детей, охрану и укрепление их здоровья, профилактику заболеваний у детей, занятие их физической культурой, спортом и туризмом, формирование у детей навыков здорового образа жизни, соблюдение ими режима питания и жизнедеятельности в благоприятной окружающей среде при выполнении санитарно-гигиенических и санитарно-эпидемиологических требований.</a:t>
            </a:r>
            <a:endParaRPr lang="ru-RU" sz="13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32040" y="1700808"/>
            <a:ext cx="3816424" cy="3816424"/>
          </a:xfrm>
          <a:prstGeom prst="roundRect">
            <a:avLst/>
          </a:prstGeom>
          <a:solidFill>
            <a:srgbClr val="ECDBED">
              <a:alpha val="30000"/>
            </a:srgbClr>
          </a:solidFill>
          <a:ln>
            <a:solidFill>
              <a:srgbClr val="E6CFE7"/>
            </a:solidFill>
          </a:ln>
          <a:effectLst>
            <a:outerShdw blurRad="50800" dist="50800" dir="5400000" algn="ctr" rotWithShape="0">
              <a:srgbClr val="FFD9F2">
                <a:alpha val="8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u="sng" dirty="0" smtClean="0">
                <a:solidFill>
                  <a:schemeClr val="tx1"/>
                </a:solidFill>
                <a:latin typeface="Sylfaen" pitchFamily="18" charset="0"/>
              </a:rPr>
              <a:t>Организации</a:t>
            </a:r>
            <a:r>
              <a:rPr lang="ru-RU" sz="1400" u="sng" dirty="0">
                <a:solidFill>
                  <a:schemeClr val="tx1"/>
                </a:solidFill>
                <a:latin typeface="Sylfaen" pitchFamily="18" charset="0"/>
              </a:rPr>
              <a:t>, принимающие участие в организации и обеспечении отдыха и оздоровления детей</a:t>
            </a:r>
            <a:r>
              <a:rPr lang="ru-RU" sz="14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- </a:t>
            </a:r>
            <a:r>
              <a:rPr lang="ru-RU" sz="1200" dirty="0">
                <a:solidFill>
                  <a:schemeClr val="tx1"/>
                </a:solidFill>
                <a:latin typeface="Sylfaen" pitchFamily="18" charset="0"/>
              </a:rPr>
              <a:t>санаторно-курортные организации (санатории, санаторные оздоровительные лагеря круглогодичного действия и другие), детские оздоровительные лагеря (загородные оздоровительные лагеря, лагеря дневного пребывания и другие), специализированные (профильные) лагеря (спортивно-оздоровительные лагеря, оборонно-спортивные лагеря, туристические лагеря, лагеря труда и отдыха, эколого-биологические лагеря, технические лагеря, краеведческие и другие лагеря), оздоровительные центры, базы и комплексы, иные организации независимо от организационно-правовых форм и форм собственности, деятельность которых направлена в том числе на реализацию услуг по обеспечению отдыха детей и их оздоровления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.</a:t>
            </a:r>
            <a:endParaRPr lang="ru-RU" dirty="0"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915816" y="4869160"/>
            <a:ext cx="3168352" cy="1440160"/>
          </a:xfrm>
          <a:prstGeom prst="roundRect">
            <a:avLst/>
          </a:prstGeom>
          <a:solidFill>
            <a:srgbClr val="FEE3D2">
              <a:alpha val="90000"/>
            </a:srgb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ylfaen" pitchFamily="18" charset="0"/>
                <a:cs typeface="Courier New" pitchFamily="49" charset="0"/>
              </a:rPr>
              <a:t>Знаете ли Вы?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  <a:cs typeface="Courier New" pitchFamily="49" charset="0"/>
              </a:rPr>
              <a:t>Ежегодно </a:t>
            </a:r>
            <a:r>
              <a:rPr lang="ru-RU" sz="1200" dirty="0">
                <a:solidFill>
                  <a:schemeClr val="tx1"/>
                </a:solidFill>
                <a:latin typeface="Sylfaen" pitchFamily="18" charset="0"/>
                <a:cs typeface="Courier New" pitchFamily="49" charset="0"/>
              </a:rPr>
              <a:t>в Свердловской области в летний период в целях укрепления здоровья детей функционируют более 1000 учреждений отдыха и оздоровления детей различного вида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  <a:cs typeface="Courier New" pitchFamily="49" charset="0"/>
              </a:rPr>
              <a:t>.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20688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Оздоровление и отдых – это конституционное право детей России.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сегодня каждый ребенок в возрасте от 7 до 18 лет имеет право на отдых и оздоровление при поддержке государства, независимо от социального статуса его семьи и родителей.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276872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Bookman Old Style" pitchFamily="18" charset="0"/>
              </a:rPr>
              <a:t>В каждом муниципалитете Свердловской области определен уполномоченный орган, который принимает заявления граждан или коллективные заявки от предприятий и организаций на оздоровление и отдых детей. Информацию об этих органах и детских оздоровительных лагерях Вы можете найти на сайте «Уральские каникулы» по адресу</a:t>
            </a:r>
            <a:r>
              <a:rPr lang="ru-RU" sz="2000" dirty="0">
                <a:latin typeface="Bookman Old Style" pitchFamily="18" charset="0"/>
              </a:rPr>
              <a:t>:</a:t>
            </a:r>
            <a:r>
              <a:rPr lang="ru-RU" sz="2000" dirty="0" smtClean="0">
                <a:latin typeface="Bookman Old Style" pitchFamily="18" charset="0"/>
              </a:rPr>
              <a:t>  </a:t>
            </a:r>
            <a:endParaRPr lang="en-US" sz="2000" dirty="0" smtClean="0">
              <a:latin typeface="Bookman Old Style" pitchFamily="18" charset="0"/>
            </a:endParaRPr>
          </a:p>
          <a:p>
            <a:pPr algn="ctr"/>
            <a:r>
              <a:rPr lang="ru-RU" sz="2400" b="1" dirty="0" err="1" smtClean="0">
                <a:latin typeface="Bookman Old Style" pitchFamily="18" charset="0"/>
              </a:rPr>
              <a:t>уральские-каникулы.рф</a:t>
            </a:r>
            <a:endParaRPr lang="ru-RU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4752528" cy="2160240"/>
          </a:xfrm>
          <a:prstGeom prst="roundRect">
            <a:avLst/>
          </a:prstGeom>
          <a:solidFill>
            <a:srgbClr val="DAEFC3">
              <a:alpha val="58000"/>
            </a:srgbClr>
          </a:solidFill>
          <a:ln>
            <a:solidFill>
              <a:srgbClr val="C3FD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«Родителям </a:t>
            </a: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(законным представителям) детей предоставляется частичная компенсация расходов на оплату стоимости путевок в санаторные оздоровительные лагеря круглогодичного действия и загородные оздоровительные лагеря, расположенные на территории Свердловской области, в пределах средней стоимости </a:t>
            </a:r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путевок» </a:t>
            </a:r>
          </a:p>
          <a:p>
            <a:pPr algn="ctr"/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«Частичная </a:t>
            </a: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компенсация, </a:t>
            </a:r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предоставляется </a:t>
            </a: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в случае, если путевки в санаторные оздоровительные лагеря круглогодичного действия и загородные оздоровительные лагеря, расположенные на территории Свердловской области, приобретены родителями (законными представителями) детей за полную стоимость</a:t>
            </a:r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.»</a:t>
            </a:r>
            <a:endParaRPr lang="ru-RU" sz="115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4048" y="404664"/>
            <a:ext cx="3995936" cy="1080120"/>
          </a:xfrm>
          <a:prstGeom prst="roundRect">
            <a:avLst/>
          </a:prstGeom>
          <a:solidFill>
            <a:srgbClr val="C3FDCE">
              <a:alpha val="50000"/>
            </a:srgbClr>
          </a:solidFill>
          <a:ln>
            <a:solidFill>
              <a:srgbClr val="C3FD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Путевки с оплатой в размере 10% от стоимости предоставляются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150" dirty="0" smtClean="0">
                <a:solidFill>
                  <a:schemeClr val="tx1"/>
                </a:solidFill>
              </a:rPr>
              <a:t>в оздоровительные лагеря с дневным пребыванием детей, в загородные стационарные детские оздоровительные лагеря для детей, родители которых работают в государственных и муниципальных учреждениях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508104" y="1556792"/>
            <a:ext cx="3456384" cy="2880320"/>
          </a:xfrm>
          <a:prstGeom prst="roundRect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Для приобретения путевок с оплатой 10% от стоимости родители (законные представители) представляют:</a:t>
            </a:r>
            <a:r>
              <a:rPr lang="ru-RU" sz="1200" dirty="0" smtClean="0">
                <a:solidFill>
                  <a:schemeClr val="tx1"/>
                </a:solidFill>
              </a:rPr>
              <a:t/>
            </a:r>
            <a:br>
              <a:rPr lang="ru-RU" sz="1200" dirty="0" smtClean="0">
                <a:solidFill>
                  <a:schemeClr val="tx1"/>
                </a:solidFill>
              </a:rPr>
            </a:br>
            <a:r>
              <a:rPr lang="ru-RU" sz="1150" dirty="0" smtClean="0">
                <a:solidFill>
                  <a:schemeClr val="tx1"/>
                </a:solidFill>
              </a:rPr>
              <a:t>- письменное заявление установленной формы;</a:t>
            </a:r>
            <a:br>
              <a:rPr lang="ru-RU" sz="1150" dirty="0" smtClean="0">
                <a:solidFill>
                  <a:schemeClr val="tx1"/>
                </a:solidFill>
              </a:rPr>
            </a:br>
            <a:r>
              <a:rPr lang="ru-RU" sz="1150" dirty="0" smtClean="0">
                <a:solidFill>
                  <a:schemeClr val="tx1"/>
                </a:solidFill>
              </a:rPr>
              <a:t>- паспорт гражданина Российской Федерации или временное удостоверение личности гражданина Российской Федерации, иностранные граждане и лица без гражданства в качестве документа, удостоверяющего личность, представляют разрешение на временное проживание или вид на жительство;</a:t>
            </a:r>
            <a:br>
              <a:rPr lang="ru-RU" sz="1150" dirty="0" smtClean="0">
                <a:solidFill>
                  <a:schemeClr val="tx1"/>
                </a:solidFill>
              </a:rPr>
            </a:br>
            <a:r>
              <a:rPr lang="ru-RU" sz="1150" dirty="0" smtClean="0">
                <a:solidFill>
                  <a:schemeClr val="tx1"/>
                </a:solidFill>
              </a:rPr>
              <a:t>- свидетельство о рождении ребенка;</a:t>
            </a:r>
            <a:br>
              <a:rPr lang="ru-RU" sz="1150" dirty="0" smtClean="0">
                <a:solidFill>
                  <a:schemeClr val="tx1"/>
                </a:solidFill>
              </a:rPr>
            </a:br>
            <a:r>
              <a:rPr lang="ru-RU" sz="1150" dirty="0" smtClean="0">
                <a:solidFill>
                  <a:schemeClr val="tx1"/>
                </a:solidFill>
              </a:rPr>
              <a:t>- справка с места работы родителей (законных представителей).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564904"/>
            <a:ext cx="5112568" cy="1008112"/>
          </a:xfrm>
          <a:prstGeom prst="roundRect">
            <a:avLst/>
          </a:prstGeom>
          <a:solidFill>
            <a:srgbClr val="F6FCA6">
              <a:alpha val="44706"/>
            </a:srgbClr>
          </a:solidFill>
          <a:ln>
            <a:gradFill flip="none" rotWithShape="1">
              <a:gsLst>
                <a:gs pos="0">
                  <a:srgbClr val="FFC000">
                    <a:alpha val="31000"/>
                  </a:srgbClr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5400000" scaled="0"/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Sylfaen" pitchFamily="18" charset="0"/>
              </a:rPr>
              <a:t>Путёвки с оплатой в размере 20% от стоимости предоставляются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150" dirty="0" smtClean="0">
                <a:solidFill>
                  <a:schemeClr val="tx1"/>
                </a:solidFill>
                <a:latin typeface="Sylfaen" pitchFamily="18" charset="0"/>
              </a:rPr>
              <a:t>в оздоровительные лагеря с дневным пребыванием детей, в загородные стационарные детские оздоровительные лагеря для детей без категорий, которым предоставляются бесплатные путевки, и для детей, родители которых не работают в государственных и муниципальных учреждениях.</a:t>
            </a:r>
            <a:endParaRPr lang="ru-RU" sz="115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9632" y="3645024"/>
            <a:ext cx="3240360" cy="2880320"/>
          </a:xfrm>
          <a:prstGeom prst="roundRect">
            <a:avLst/>
          </a:prstGeom>
          <a:solidFill>
            <a:srgbClr val="DAF0D8">
              <a:alpha val="40000"/>
            </a:srgbClr>
          </a:solidFill>
          <a:ln>
            <a:gradFill flip="none" rotWithShape="1">
              <a:gsLst>
                <a:gs pos="41000">
                  <a:srgbClr val="FBEAC7">
                    <a:alpha val="23000"/>
                  </a:srgb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Для приобретения путевок с оплатой 20% от стоимости родители (законные представители) представляют:</a:t>
            </a:r>
            <a:br>
              <a:rPr lang="ru-RU" sz="1150" dirty="0">
                <a:solidFill>
                  <a:schemeClr val="tx1"/>
                </a:solidFill>
                <a:latin typeface="Sylfaen" pitchFamily="18" charset="0"/>
              </a:rPr>
            </a:b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- письменное заявление установленной формы;</a:t>
            </a:r>
            <a:br>
              <a:rPr lang="ru-RU" sz="1150" dirty="0">
                <a:solidFill>
                  <a:schemeClr val="tx1"/>
                </a:solidFill>
                <a:latin typeface="Sylfaen" pitchFamily="18" charset="0"/>
              </a:rPr>
            </a:b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- паспорт гражданина Российской Федерации или временное удостоверение личности гражданина Российской Федерации, иностранные граждане и лица без гражданства в качестве документа, удостоверяющего личность, представляют разрешение на временное проживание или вид на жительство;</a:t>
            </a:r>
            <a:br>
              <a:rPr lang="ru-RU" sz="1150" dirty="0">
                <a:solidFill>
                  <a:schemeClr val="tx1"/>
                </a:solidFill>
                <a:latin typeface="Sylfaen" pitchFamily="18" charset="0"/>
              </a:rPr>
            </a:b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- свидетельство о рождении ребенка;</a:t>
            </a:r>
            <a:br>
              <a:rPr lang="ru-RU" sz="1150" dirty="0">
                <a:solidFill>
                  <a:schemeClr val="tx1"/>
                </a:solidFill>
                <a:latin typeface="Sylfaen" pitchFamily="18" charset="0"/>
              </a:rPr>
            </a:br>
            <a:r>
              <a:rPr lang="ru-RU" sz="1150" dirty="0">
                <a:solidFill>
                  <a:schemeClr val="tx1"/>
                </a:solidFill>
                <a:latin typeface="Sylfaen" pitchFamily="18" charset="0"/>
              </a:rPr>
              <a:t>- справка с места работы родителей (законных представителей).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4008" y="4509120"/>
            <a:ext cx="4320480" cy="1944216"/>
          </a:xfrm>
          <a:prstGeom prst="roundRect">
            <a:avLst/>
          </a:prstGeom>
          <a:solidFill>
            <a:srgbClr val="ECDBED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b="1" dirty="0" smtClean="0">
                <a:solidFill>
                  <a:schemeClr val="tx1"/>
                </a:solidFill>
                <a:latin typeface="Bookman Old Style" pitchFamily="18" charset="0"/>
              </a:rPr>
              <a:t>Постановка на учет детей</a:t>
            </a:r>
            <a:r>
              <a:rPr lang="ru-RU" sz="1150" dirty="0" smtClean="0">
                <a:solidFill>
                  <a:schemeClr val="tx1"/>
                </a:solidFill>
                <a:latin typeface="Bookman Old Style" pitchFamily="18" charset="0"/>
              </a:rPr>
              <a:t> для обеспечения путевками в оздоровительные организации осуществляется в день принятия заявления родителя (законного представителя) ребенка на основании вышеназванных документов. </a:t>
            </a:r>
            <a:r>
              <a:rPr lang="ru-RU" sz="1150" b="1" dirty="0" smtClean="0">
                <a:solidFill>
                  <a:schemeClr val="tx1"/>
                </a:solidFill>
                <a:latin typeface="Bookman Old Style" pitchFamily="18" charset="0"/>
              </a:rPr>
              <a:t>Родитель (законный представитель) представляет нотариально заверенную копию документа или его оригинал с приложением копии документа. Ответственное лицо заверяет копию, оригинал возвращает родителю (законному представителю)</a:t>
            </a:r>
            <a:r>
              <a:rPr lang="ru-RU" sz="1150" dirty="0" smtClean="0">
                <a:solidFill>
                  <a:schemeClr val="tx1"/>
                </a:solidFill>
                <a:latin typeface="Bookman Old Style" pitchFamily="18" charset="0"/>
              </a:rPr>
              <a:t>.</a:t>
            </a:r>
            <a:endParaRPr lang="ru-RU" sz="115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Monotype Corsiva" pitchFamily="66" charset="0"/>
              </a:rPr>
              <a:t>Когда  Ваш  ребёнок  едет  в  лагерь 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548680"/>
            <a:ext cx="39604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200" dirty="0" smtClean="0">
                <a:latin typeface="Sylfaen" pitchFamily="18" charset="0"/>
                <a:cs typeface="Courier New" pitchFamily="49" charset="0"/>
              </a:rPr>
              <a:t> Прежде, чем купить путевку в лагерь, уточните, имеет ли лагерь разрешение </a:t>
            </a:r>
            <a:r>
              <a:rPr lang="ru-RU" sz="1200" dirty="0" err="1" smtClean="0">
                <a:latin typeface="Sylfaen" pitchFamily="18" charset="0"/>
                <a:cs typeface="Courier New" pitchFamily="49" charset="0"/>
              </a:rPr>
              <a:t>Роспотребнадзора</a:t>
            </a:r>
            <a:r>
              <a:rPr lang="ru-RU" sz="1200" dirty="0" smtClean="0">
                <a:latin typeface="Sylfaen" pitchFamily="18" charset="0"/>
                <a:cs typeface="Courier New" pitchFamily="49" charset="0"/>
              </a:rPr>
              <a:t> на свою деятельность, другие лицензии, сертификаты.</a:t>
            </a:r>
            <a:r>
              <a:rPr lang="ru-RU" sz="1400" dirty="0" smtClean="0">
                <a:latin typeface="Sylfaen" pitchFamily="18" charset="0"/>
                <a:cs typeface="Courier New" pitchFamily="49" charset="0"/>
              </a:rPr>
              <a:t> </a:t>
            </a:r>
            <a:endParaRPr lang="ru-RU" sz="1100" dirty="0">
              <a:latin typeface="Sylfaen" pitchFamily="18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268760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200" dirty="0" smtClean="0">
                <a:latin typeface="Sylfaen" pitchFamily="18" charset="0"/>
              </a:rPr>
              <a:t> Внимательно ознакомьтесь с правилами приобретения путевок и их возврата, правилами пребывания детей в лагере и посещения их родителями, с режимом дня лагеря, нормативными документами и отзывами других родителей, чьи дети уже бывали в этом лагере.</a:t>
            </a:r>
            <a:endParaRPr lang="ru-RU" sz="1100" dirty="0">
              <a:latin typeface="Sylfae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348880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>
                <a:latin typeface="Sylfaen" pitchFamily="18" charset="0"/>
              </a:rPr>
              <a:t>  Подготовьте и соберите  все необходимые документы</a:t>
            </a:r>
            <a:endParaRPr lang="ru-RU" sz="1100" dirty="0">
              <a:latin typeface="Sylfae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708920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>
                <a:latin typeface="Sylfaen" pitchFamily="18" charset="0"/>
              </a:rPr>
              <a:t> Ознакомьте с правилами лагеря Вашего ребёнка. Незнание правил не освобождает Вас и Вашего ребенка от их соблюдения.</a:t>
            </a:r>
            <a:endParaRPr lang="ru-RU" sz="1100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42900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>
                <a:latin typeface="Sylfaen" pitchFamily="18" charset="0"/>
              </a:rPr>
              <a:t> Определите с ребенком дни, когда Вы навестите его в лагере, в какое время </a:t>
            </a:r>
            <a:r>
              <a:rPr lang="ru-RU" sz="1200" smtClean="0">
                <a:latin typeface="Sylfaen" pitchFamily="18" charset="0"/>
              </a:rPr>
              <a:t>Вы будете </a:t>
            </a:r>
            <a:r>
              <a:rPr lang="ru-RU" sz="1200" dirty="0" smtClean="0">
                <a:latin typeface="Sylfaen" pitchFamily="18" charset="0"/>
              </a:rPr>
              <a:t>ему звонить. </a:t>
            </a:r>
            <a:endParaRPr lang="ru-RU" sz="1100" dirty="0">
              <a:latin typeface="Sylfae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005064"/>
            <a:ext cx="38884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Sylfaen" pitchFamily="18" charset="0"/>
              </a:rPr>
              <a:t> </a:t>
            </a:r>
            <a:r>
              <a:rPr lang="ru-RU" sz="1200" dirty="0" smtClean="0">
                <a:latin typeface="Sylfaen" pitchFamily="18" charset="0"/>
              </a:rPr>
              <a:t>В соответствии с программой смены обеспечьте ребенка необходимой одеждой и обувью</a:t>
            </a:r>
            <a:endParaRPr lang="ru-RU" sz="1200" dirty="0">
              <a:latin typeface="Sylfae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23728" y="4509120"/>
            <a:ext cx="4968552" cy="2088232"/>
          </a:xfrm>
          <a:prstGeom prst="roundRect">
            <a:avLst/>
          </a:prstGeom>
          <a:solidFill>
            <a:srgbClr val="FFD9F2">
              <a:alpha val="9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ylfaen" pitchFamily="18" charset="0"/>
              </a:rPr>
              <a:t>Какие документы необходимо взять ребенку в лагерь</a:t>
            </a:r>
          </a:p>
          <a:p>
            <a:pPr marL="228600" indent="-228600">
              <a:buAutoNum type="arabicPeriod"/>
            </a:pPr>
            <a:endParaRPr lang="ru-RU" sz="400" b="1" dirty="0">
              <a:solidFill>
                <a:schemeClr val="tx1"/>
              </a:solidFill>
              <a:latin typeface="Sylfaen" pitchFamily="18" charset="0"/>
            </a:endParaRP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Путевка – 1 шт.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Договор с лагерем – 2 шт.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Медицинская справка по форме 079/у – 1 шт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Справка об эпидемиологическом благополучии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адреса по месту жительства – 1 экз. </a:t>
            </a:r>
            <a:endParaRPr lang="ru-RU" sz="1200" dirty="0" smtClean="0">
              <a:solidFill>
                <a:schemeClr val="tx1"/>
              </a:solidFill>
              <a:latin typeface="Sylfaen" pitchFamily="18" charset="0"/>
            </a:endParaRPr>
          </a:p>
          <a:p>
            <a:pPr marL="228600" indent="-228600">
              <a:buAutoNum type="arabicPeriod"/>
            </a:pPr>
            <a:r>
              <a:rPr lang="ru-RU" sz="12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Копия свидетельства о рождении или паспорта (для детей старше 14 лет) – 1 экз.</a:t>
            </a:r>
          </a:p>
          <a:p>
            <a:pPr marL="228600" indent="-228600">
              <a:buAutoNum type="arabicPeriod"/>
            </a:pPr>
            <a:r>
              <a:rPr lang="ru-RU" sz="12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Копия медицинского полиса ребенка – 1 экз. </a:t>
            </a:r>
          </a:p>
          <a:p>
            <a:pPr marL="228600" indent="-228600">
              <a:buAutoNum type="arabicPeriod"/>
            </a:pPr>
            <a:r>
              <a:rPr lang="ru-RU" sz="12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Копия сертификата о прививках – 1 экз. </a:t>
            </a:r>
            <a:endParaRPr lang="ru-RU" sz="120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27984" y="188640"/>
            <a:ext cx="4536504" cy="4248472"/>
          </a:xfrm>
          <a:prstGeom prst="roundRect">
            <a:avLst/>
          </a:prstGeom>
          <a:solidFill>
            <a:srgbClr val="FAFCB2">
              <a:alpha val="38000"/>
            </a:srgbClr>
          </a:solidFill>
          <a:ln>
            <a:gradFill flip="none" rotWithShape="1">
              <a:gsLst>
                <a:gs pos="64000">
                  <a:srgbClr val="FFC000">
                    <a:alpha val="96000"/>
                  </a:srgb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Monotype Corsiva" pitchFamily="66" charset="0"/>
              </a:rPr>
              <a:t>Ответственность родителей: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подготовку ребенка к поездке в лагерь;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привитые навыки поведения и культуры ребенка;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наличие вредных привычек;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информацию о состоянии здоровья ребенка.</a:t>
            </a:r>
            <a:endParaRPr lang="ru-RU" sz="1400" dirty="0" smtClean="0">
              <a:solidFill>
                <a:schemeClr val="tx1"/>
              </a:solidFill>
              <a:latin typeface="Sylfaen" pitchFamily="18" charset="0"/>
            </a:endParaRPr>
          </a:p>
          <a:p>
            <a:endParaRPr lang="ru-RU" sz="1400" dirty="0">
              <a:solidFill>
                <a:schemeClr val="tx1"/>
              </a:solidFill>
              <a:latin typeface="Sylfae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Monotype Corsiva" pitchFamily="66" charset="0"/>
              </a:rPr>
              <a:t>Ответственность лагеря: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безопасное пребывание ребенка лагере;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жизнь и здоровье ребенка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проживание, питание, </a:t>
            </a:r>
            <a:r>
              <a:rPr lang="ru-RU" sz="1200" dirty="0" err="1" smtClean="0">
                <a:solidFill>
                  <a:schemeClr val="tx1"/>
                </a:solidFill>
                <a:latin typeface="Sylfaen" pitchFamily="18" charset="0"/>
              </a:rPr>
              <a:t>досугово-образовательную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 программу;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</a:t>
            </a:r>
            <a:r>
              <a:rPr lang="ru-RU" sz="1200" dirty="0" err="1" smtClean="0">
                <a:solidFill>
                  <a:schemeClr val="tx1"/>
                </a:solidFill>
                <a:latin typeface="Sylfaen" pitchFamily="18" charset="0"/>
              </a:rPr>
              <a:t>трансфер</a:t>
            </a: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 (при </a:t>
            </a:r>
            <a:r>
              <a:rPr lang="ru-RU" sz="1200" smtClean="0">
                <a:solidFill>
                  <a:schemeClr val="tx1"/>
                </a:solidFill>
                <a:latin typeface="Sylfaen" pitchFamily="18" charset="0"/>
              </a:rPr>
              <a:t>предоставлении услуги);</a:t>
            </a:r>
            <a:endParaRPr lang="ru-RU" sz="1200" dirty="0">
              <a:solidFill>
                <a:schemeClr val="tx1"/>
              </a:solidFill>
              <a:latin typeface="Sylfae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медицинское обеспечение;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кадровый состав лагеря.</a:t>
            </a:r>
          </a:p>
          <a:p>
            <a:endParaRPr lang="ru-RU" sz="1200" dirty="0">
              <a:solidFill>
                <a:schemeClr val="tx1"/>
              </a:solidFill>
              <a:latin typeface="Sylfae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Monotype Corsiva" pitchFamily="66" charset="0"/>
              </a:rPr>
              <a:t>Ответственность ребенка: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свои действия и слова;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сохранность своих вещей, ценностей, денег;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отношение к окружающим сверстникам и взрослым;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Sylfaen" pitchFamily="18" charset="0"/>
              </a:rPr>
              <a:t>За отношение к своему здоровью.</a:t>
            </a:r>
          </a:p>
          <a:p>
            <a:pPr>
              <a:buFont typeface="Arial" pitchFamily="34" charset="0"/>
              <a:buChar char="•"/>
            </a:pPr>
            <a:endParaRPr lang="ru-RU" sz="1200" dirty="0"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44008" y="1340768"/>
            <a:ext cx="4499992" cy="5517232"/>
          </a:xfrm>
          <a:prstGeom prst="roundRect">
            <a:avLst/>
          </a:prstGeom>
          <a:solidFill>
            <a:srgbClr val="E6CFE7">
              <a:alpha val="0"/>
            </a:srgbClr>
          </a:solidFill>
          <a:ln cmpd="dbl">
            <a:noFill/>
            <a:prstDash val="sysDash"/>
          </a:ln>
          <a:effectLst>
            <a:outerShdw blurRad="50800" dist="152400" dir="13740000" sx="104000" sy="104000" algn="t" rotWithShape="0">
              <a:srgbClr val="FFD9F2">
                <a:alpha val="7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50" dirty="0" smtClean="0">
              <a:solidFill>
                <a:schemeClr val="tx1"/>
              </a:solidFill>
              <a:latin typeface="Sylfaen" pitchFamily="18" charset="0"/>
            </a:endParaRPr>
          </a:p>
          <a:p>
            <a:endParaRPr lang="ru-RU" sz="105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050" u="sng" dirty="0" smtClean="0">
                <a:solidFill>
                  <a:schemeClr val="tx1"/>
                </a:solidFill>
                <a:latin typeface="Sylfaen" pitchFamily="18" charset="0"/>
              </a:rPr>
              <a:t>Карманные деньги.</a:t>
            </a:r>
            <a:endParaRPr lang="ru-RU" sz="1050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Все необходимые расходы, связанные с полным участием в программе лагеря, включены в путевку. Вопрос обеспечение ребенка карманными средствами (для покупки сувениров, использование междугородней связи) оставляется на Ваше усмотрение.</a:t>
            </a:r>
          </a:p>
          <a:p>
            <a:endParaRPr lang="ru-RU" sz="90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Питание.</a:t>
            </a:r>
          </a:p>
          <a:p>
            <a:r>
              <a:rPr lang="ru-RU" sz="1050" dirty="0" smtClean="0">
                <a:solidFill>
                  <a:schemeClr val="tx1"/>
                </a:solidFill>
                <a:latin typeface="Sylfaen" pitchFamily="18" charset="0"/>
              </a:rPr>
              <a:t>В каждом лагере организовано 5-6 разовое питание в соответствии с нормами </a:t>
            </a:r>
            <a:r>
              <a:rPr lang="ru-RU" sz="1050" dirty="0" err="1" smtClean="0">
                <a:solidFill>
                  <a:schemeClr val="tx1"/>
                </a:solidFill>
                <a:latin typeface="Sylfaen" pitchFamily="18" charset="0"/>
              </a:rPr>
              <a:t>СанПиНа</a:t>
            </a:r>
            <a:r>
              <a:rPr lang="ru-RU" sz="1050" dirty="0" smtClean="0">
                <a:solidFill>
                  <a:schemeClr val="tx1"/>
                </a:solidFill>
                <a:latin typeface="Sylfaen" pitchFamily="18" charset="0"/>
              </a:rPr>
              <a:t>. Предпочтение отдается здоровому питанию. Не стоит перегружать багаж Вашего ребенка дополнительными продуктами питания, независимо от их упаковки, срока годности и т.п. </a:t>
            </a:r>
          </a:p>
          <a:p>
            <a:endParaRPr lang="ru-RU" sz="900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050" u="sng" dirty="0" smtClean="0">
                <a:solidFill>
                  <a:schemeClr val="tx1"/>
                </a:solidFill>
                <a:latin typeface="Sylfaen" pitchFamily="18" charset="0"/>
              </a:rPr>
              <a:t>Заезд в лагерь и возвращение.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Заезд в лагерь всех участников осуществляется организованно. Снабжать ребенка продуктами питания в дорогу нет необходимости</a:t>
            </a:r>
            <a:r>
              <a:rPr lang="ru-RU" sz="1000" dirty="0" smtClean="0">
                <a:solidFill>
                  <a:schemeClr val="tx1"/>
                </a:solidFill>
                <a:latin typeface="Sylfaen" pitchFamily="18" charset="0"/>
              </a:rPr>
              <a:t>.</a:t>
            </a:r>
          </a:p>
          <a:p>
            <a:endParaRPr lang="ru-RU" sz="90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Привлечение к работам.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Ребенок должен быть готов к самообслуживанию в лагере.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Дети, отдыхающие в лагерях, могут привлекаться к уборке помещений (уборка постелей, несложные работы по уходу за помещением и территорией) и дежурству в столовой (сервировка столов, уборка грязной посуды),</a:t>
            </a:r>
          </a:p>
          <a:p>
            <a:endParaRPr lang="ru-RU" sz="90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Одежда.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Каждый участник должен иметь, как минимум, недельный запас одежды. Убедитесь, что среди вещей нет особо дорогих или незаменимых. Лагерь не может гарантировать  их сохранность.</a:t>
            </a:r>
          </a:p>
          <a:p>
            <a:r>
              <a:rPr lang="ru-RU" sz="1200" u="sng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</a:p>
          <a:p>
            <a:endParaRPr lang="ru-RU" sz="120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0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ylfaen" pitchFamily="18" charset="0"/>
              </a:rPr>
              <a:t>Часто задаваемые вопросы по пребыванию ребенка в лагере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340768"/>
            <a:ext cx="4788024" cy="5517232"/>
          </a:xfrm>
          <a:prstGeom prst="roundRect">
            <a:avLst/>
          </a:prstGeom>
          <a:solidFill>
            <a:srgbClr val="ECDBED">
              <a:alpha val="0"/>
            </a:srgbClr>
          </a:solidFill>
          <a:ln w="31750" cap="rnd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Посещение ребенка родителями.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В лагере может быть организован родительский день.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Не забывайте, что Ваше появление может вызвать у ребенка желание уехать домой вместе с Вами. Такая ситуации одинаково </a:t>
            </a:r>
            <a:r>
              <a:rPr lang="ru-RU" sz="1100" dirty="0" err="1" smtClean="0">
                <a:solidFill>
                  <a:schemeClr val="tx1"/>
                </a:solidFill>
                <a:latin typeface="Sylfaen" pitchFamily="18" charset="0"/>
              </a:rPr>
              <a:t>травматична</a:t>
            </a:r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 и для ребенка и для родителя. </a:t>
            </a:r>
          </a:p>
          <a:p>
            <a:endParaRPr lang="ru-RU" sz="900" dirty="0" smtClean="0">
              <a:solidFill>
                <a:schemeClr val="tx1"/>
              </a:solidFill>
              <a:latin typeface="Sylfaen" pitchFamily="18" charset="0"/>
            </a:endParaRPr>
          </a:p>
          <a:p>
            <a:endParaRPr lang="ru-RU" sz="90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Телефон и личные вещи.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Во многих лагерях не приветствуется у детей наличие мобильных  телефонов.  Ребятам по прибытии в лагерь предлагается сдать свои телефоны на хранение. За несданный телефон ребенок несёт ответственность самостоятельно.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В лагерях нет практики приглашать детей к телефону по просьбе звонящего.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Полную информацию о состоянии здоровья ребенка, его настроении и занятости вы можете получить у администрации лагеря в любое время дня.</a:t>
            </a:r>
            <a:r>
              <a:rPr lang="ru-RU" sz="1400" u="sng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</a:p>
          <a:p>
            <a:endParaRPr lang="ru-RU" sz="900" u="sng" dirty="0" smtClean="0">
              <a:solidFill>
                <a:schemeClr val="tx1"/>
              </a:solidFill>
              <a:latin typeface="Sylfaen" pitchFamily="18" charset="0"/>
            </a:endParaRPr>
          </a:p>
          <a:p>
            <a:r>
              <a:rPr lang="ru-RU" sz="1100" u="sng" dirty="0" smtClean="0">
                <a:solidFill>
                  <a:schemeClr val="tx1"/>
                </a:solidFill>
                <a:latin typeface="Sylfaen" pitchFamily="18" charset="0"/>
              </a:rPr>
              <a:t>Медицинское обслуживание.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В лагере постоянно находится медицинский работник, ежедневно контролирующий физическое состояние детей. При заезде предупредите медработника о возможных медицинских проблемах у Вашего ребенка.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Участникам лагеря запрещается иметь при себе и самостоятельно принимать какие-либо лекарственные препараты. Передайте необходимые лекарства лично в руки медицинскому работнику.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Sylfaen" pitchFamily="18" charset="0"/>
              </a:rPr>
              <a:t>Если Ваш ребенок заболеет во время пребывания в лагере, администрация должна проинформировать Вас о роде заболевания, состоянии ребенка и врачебных предписаниях, чтобы получить Ваше согласие на предложенный способ лечения.</a:t>
            </a:r>
            <a:endParaRPr lang="ru-RU" sz="11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1315</Words>
  <Application>Microsoft Office PowerPoint</Application>
  <PresentationFormat>Экран (4:3)</PresentationFormat>
  <Paragraphs>94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Сотрудник</dc:creator>
  <cp:lastModifiedBy>Сотрудник</cp:lastModifiedBy>
  <cp:revision>45</cp:revision>
  <dcterms:created xsi:type="dcterms:W3CDTF">2014-03-04T03:46:52Z</dcterms:created>
  <dcterms:modified xsi:type="dcterms:W3CDTF">2014-03-05T04:09:33Z</dcterms:modified>
</cp:coreProperties>
</file>